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90" r:id="rId5"/>
    <p:sldId id="296" r:id="rId6"/>
    <p:sldId id="297" r:id="rId7"/>
    <p:sldId id="289" r:id="rId8"/>
    <p:sldId id="29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A1A1A-FD84-44CB-8381-8D9F976AA623}" v="47" dt="2026-02-08T00:53:11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6336" autoAdjust="0"/>
  </p:normalViewPr>
  <p:slideViewPr>
    <p:cSldViewPr snapToGrid="0">
      <p:cViewPr varScale="1">
        <p:scale>
          <a:sx n="142" d="100"/>
          <a:sy n="142" d="100"/>
        </p:scale>
        <p:origin x="21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DROW, BRIANNA R Capt USAF AFMC AFLCMC/HNJ" userId="89942b8e-67c7-427e-8807-8c49361d3337" providerId="ADAL" clId="{ECB3CD71-D9E0-4DC6-B630-F6C82770606D}"/>
    <pc:docChg chg="custSel modMainMaster">
      <pc:chgData name="JOHNDROW, BRIANNA R Capt USAF AFMC AFLCMC/HNJ" userId="89942b8e-67c7-427e-8807-8c49361d3337" providerId="ADAL" clId="{ECB3CD71-D9E0-4DC6-B630-F6C82770606D}" dt="2026-02-08T00:54:38.893" v="1" actId="478"/>
      <pc:docMkLst>
        <pc:docMk/>
      </pc:docMkLst>
      <pc:sldMasterChg chg="delSp mod">
        <pc:chgData name="JOHNDROW, BRIANNA R Capt USAF AFMC AFLCMC/HNJ" userId="89942b8e-67c7-427e-8807-8c49361d3337" providerId="ADAL" clId="{ECB3CD71-D9E0-4DC6-B630-F6C82770606D}" dt="2026-02-08T00:54:38.893" v="1" actId="478"/>
        <pc:sldMasterMkLst>
          <pc:docMk/>
          <pc:sldMasterMk cId="2280912045" sldId="2147483648"/>
        </pc:sldMasterMkLst>
        <pc:spChg chg="del">
          <ac:chgData name="JOHNDROW, BRIANNA R Capt USAF AFMC AFLCMC/HNJ" userId="89942b8e-67c7-427e-8807-8c49361d3337" providerId="ADAL" clId="{ECB3CD71-D9E0-4DC6-B630-F6C82770606D}" dt="2026-02-08T00:54:35.865" v="0" actId="478"/>
          <ac:spMkLst>
            <pc:docMk/>
            <pc:sldMasterMk cId="2280912045" sldId="2147483648"/>
            <ac:spMk id="12" creationId="{00000000-0000-0000-0000-000000000000}"/>
          </ac:spMkLst>
        </pc:spChg>
        <pc:spChg chg="del">
          <ac:chgData name="JOHNDROW, BRIANNA R Capt USAF AFMC AFLCMC/HNJ" userId="89942b8e-67c7-427e-8807-8c49361d3337" providerId="ADAL" clId="{ECB3CD71-D9E0-4DC6-B630-F6C82770606D}" dt="2026-02-08T00:54:38.893" v="1" actId="478"/>
          <ac:spMkLst>
            <pc:docMk/>
            <pc:sldMasterMk cId="2280912045" sldId="2147483648"/>
            <ac:spMk id="15" creationId="{00000000-0000-0000-0000-000000000000}"/>
          </ac:spMkLst>
        </pc:spChg>
      </pc:sldMasterChg>
    </pc:docChg>
  </pc:docChgLst>
  <pc:docChgLst>
    <pc:chgData name="JOHNDROW, BRIANNA R Capt USAF AFMC AFLCMC/HNJ" userId="S::brianna.johndrow.2@us.af.mil::89942b8e-67c7-427e-8807-8c49361d3337" providerId="AD" clId="Web-{000A1A1A-FD84-44CB-8381-8D9F976AA623}"/>
    <pc:docChg chg="addSld delSld modSld">
      <pc:chgData name="JOHNDROW, BRIANNA R Capt USAF AFMC AFLCMC/HNJ" userId="S::brianna.johndrow.2@us.af.mil::89942b8e-67c7-427e-8807-8c49361d3337" providerId="AD" clId="Web-{000A1A1A-FD84-44CB-8381-8D9F976AA623}" dt="2026-02-08T00:53:11.544" v="39" actId="1076"/>
      <pc:docMkLst>
        <pc:docMk/>
      </pc:docMkLst>
      <pc:sldChg chg="modSp">
        <pc:chgData name="JOHNDROW, BRIANNA R Capt USAF AFMC AFLCMC/HNJ" userId="S::brianna.johndrow.2@us.af.mil::89942b8e-67c7-427e-8807-8c49361d3337" providerId="AD" clId="Web-{000A1A1A-FD84-44CB-8381-8D9F976AA623}" dt="2026-02-08T00:52:20.199" v="9" actId="20577"/>
        <pc:sldMkLst>
          <pc:docMk/>
          <pc:sldMk cId="4293017478" sldId="290"/>
        </pc:sldMkLst>
        <pc:spChg chg="mod">
          <ac:chgData name="JOHNDROW, BRIANNA R Capt USAF AFMC AFLCMC/HNJ" userId="S::brianna.johndrow.2@us.af.mil::89942b8e-67c7-427e-8807-8c49361d3337" providerId="AD" clId="Web-{000A1A1A-FD84-44CB-8381-8D9F976AA623}" dt="2026-02-08T00:52:20.199" v="9" actId="20577"/>
          <ac:spMkLst>
            <pc:docMk/>
            <pc:sldMk cId="4293017478" sldId="290"/>
            <ac:spMk id="10" creationId="{00000000-0000-0000-0000-000000000000}"/>
          </ac:spMkLst>
        </pc:spChg>
      </pc:sldChg>
      <pc:sldChg chg="modSp">
        <pc:chgData name="JOHNDROW, BRIANNA R Capt USAF AFMC AFLCMC/HNJ" userId="S::brianna.johndrow.2@us.af.mil::89942b8e-67c7-427e-8807-8c49361d3337" providerId="AD" clId="Web-{000A1A1A-FD84-44CB-8381-8D9F976AA623}" dt="2026-02-08T00:53:11.544" v="39" actId="1076"/>
        <pc:sldMkLst>
          <pc:docMk/>
          <pc:sldMk cId="1016501859" sldId="296"/>
        </pc:sldMkLst>
        <pc:spChg chg="mod">
          <ac:chgData name="JOHNDROW, BRIANNA R Capt USAF AFMC AFLCMC/HNJ" userId="S::brianna.johndrow.2@us.af.mil::89942b8e-67c7-427e-8807-8c49361d3337" providerId="AD" clId="Web-{000A1A1A-FD84-44CB-8381-8D9F976AA623}" dt="2026-02-08T00:53:11.544" v="39" actId="1076"/>
          <ac:spMkLst>
            <pc:docMk/>
            <pc:sldMk cId="1016501859" sldId="296"/>
            <ac:spMk id="7" creationId="{BAA8F9E3-6B13-00BC-D746-2188C55D5327}"/>
          </ac:spMkLst>
        </pc:spChg>
        <pc:spChg chg="mod">
          <ac:chgData name="JOHNDROW, BRIANNA R Capt USAF AFMC AFLCMC/HNJ" userId="S::brianna.johndrow.2@us.af.mil::89942b8e-67c7-427e-8807-8c49361d3337" providerId="AD" clId="Web-{000A1A1A-FD84-44CB-8381-8D9F976AA623}" dt="2026-02-08T00:52:41.028" v="16" actId="20577"/>
          <ac:spMkLst>
            <pc:docMk/>
            <pc:sldMk cId="1016501859" sldId="296"/>
            <ac:spMk id="14" creationId="{87F5EC19-567A-1727-E4C8-7B30C5E58CB2}"/>
          </ac:spMkLst>
        </pc:spChg>
      </pc:sldChg>
      <pc:sldChg chg="delSp modSp add del">
        <pc:chgData name="JOHNDROW, BRIANNA R Capt USAF AFMC AFLCMC/HNJ" userId="S::brianna.johndrow.2@us.af.mil::89942b8e-67c7-427e-8807-8c49361d3337" providerId="AD" clId="Web-{000A1A1A-FD84-44CB-8381-8D9F976AA623}" dt="2026-02-08T00:53:01.418" v="37" actId="20577"/>
        <pc:sldMkLst>
          <pc:docMk/>
          <pc:sldMk cId="2280613772" sldId="297"/>
        </pc:sldMkLst>
        <pc:spChg chg="mod">
          <ac:chgData name="JOHNDROW, BRIANNA R Capt USAF AFMC AFLCMC/HNJ" userId="S::brianna.johndrow.2@us.af.mil::89942b8e-67c7-427e-8807-8c49361d3337" providerId="AD" clId="Web-{000A1A1A-FD84-44CB-8381-8D9F976AA623}" dt="2026-02-08T00:53:01.418" v="37" actId="20577"/>
          <ac:spMkLst>
            <pc:docMk/>
            <pc:sldMk cId="2280613772" sldId="297"/>
            <ac:spMk id="3" creationId="{191A5ADF-23A4-B014-A293-856E70CA81F4}"/>
          </ac:spMkLst>
        </pc:spChg>
        <pc:spChg chg="mod">
          <ac:chgData name="JOHNDROW, BRIANNA R Capt USAF AFMC AFLCMC/HNJ" userId="S::brianna.johndrow.2@us.af.mil::89942b8e-67c7-427e-8807-8c49361d3337" providerId="AD" clId="Web-{000A1A1A-FD84-44CB-8381-8D9F976AA623}" dt="2026-02-08T00:52:32.090" v="12" actId="20577"/>
          <ac:spMkLst>
            <pc:docMk/>
            <pc:sldMk cId="2280613772" sldId="297"/>
            <ac:spMk id="7" creationId="{C960D1F1-15ED-1584-3E8D-61791AB667EE}"/>
          </ac:spMkLst>
        </pc:spChg>
        <pc:spChg chg="mod">
          <ac:chgData name="JOHNDROW, BRIANNA R Capt USAF AFMC AFLCMC/HNJ" userId="S::brianna.johndrow.2@us.af.mil::89942b8e-67c7-427e-8807-8c49361d3337" providerId="AD" clId="Web-{000A1A1A-FD84-44CB-8381-8D9F976AA623}" dt="2026-02-08T00:52:28.168" v="11" actId="20577"/>
          <ac:spMkLst>
            <pc:docMk/>
            <pc:sldMk cId="2280613772" sldId="297"/>
            <ac:spMk id="14" creationId="{C35430ED-B0C1-BF7E-AABC-FA9EFFF3515B}"/>
          </ac:spMkLst>
        </pc:spChg>
        <pc:picChg chg="del">
          <ac:chgData name="JOHNDROW, BRIANNA R Capt USAF AFMC AFLCMC/HNJ" userId="S::brianna.johndrow.2@us.af.mil::89942b8e-67c7-427e-8807-8c49361d3337" providerId="AD" clId="Web-{000A1A1A-FD84-44CB-8381-8D9F976AA623}" dt="2026-02-08T00:52:24.887" v="10"/>
          <ac:picMkLst>
            <pc:docMk/>
            <pc:sldMk cId="2280613772" sldId="297"/>
            <ac:picMk id="10" creationId="{746624AB-FC7C-5B6F-2FEA-E0B3F07EC592}"/>
          </ac:picMkLst>
        </pc:picChg>
      </pc:sldChg>
      <pc:sldChg chg="del">
        <pc:chgData name="JOHNDROW, BRIANNA R Capt USAF AFMC AFLCMC/HNJ" userId="S::brianna.johndrow.2@us.af.mil::89942b8e-67c7-427e-8807-8c49361d3337" providerId="AD" clId="Web-{000A1A1A-FD84-44CB-8381-8D9F976AA623}" dt="2026-02-08T00:52:43.121" v="18"/>
        <pc:sldMkLst>
          <pc:docMk/>
          <pc:sldMk cId="986916251" sldId="298"/>
        </pc:sldMkLst>
      </pc:sldChg>
      <pc:sldChg chg="del">
        <pc:chgData name="JOHNDROW, BRIANNA R Capt USAF AFMC AFLCMC/HNJ" userId="S::brianna.johndrow.2@us.af.mil::89942b8e-67c7-427e-8807-8c49361d3337" providerId="AD" clId="Web-{000A1A1A-FD84-44CB-8381-8D9F976AA623}" dt="2026-02-08T00:52:43.840" v="19"/>
        <pc:sldMkLst>
          <pc:docMk/>
          <pc:sldMk cId="3873092642" sldId="299"/>
        </pc:sldMkLst>
      </pc:sldChg>
      <pc:sldChg chg="del">
        <pc:chgData name="JOHNDROW, BRIANNA R Capt USAF AFMC AFLCMC/HNJ" userId="S::brianna.johndrow.2@us.af.mil::89942b8e-67c7-427e-8807-8c49361d3337" providerId="AD" clId="Web-{000A1A1A-FD84-44CB-8381-8D9F976AA623}" dt="2026-02-08T00:52:42.731" v="17"/>
        <pc:sldMkLst>
          <pc:docMk/>
          <pc:sldMk cId="3025734908" sldId="300"/>
        </pc:sldMkLst>
      </pc:sldChg>
    </pc:docChg>
  </pc:docChgLst>
  <pc:docChgLst>
    <pc:chgData clId="Web-{000A1A1A-FD84-44CB-8381-8D9F976AA623}"/>
    <pc:docChg chg="modSld">
      <pc:chgData name="" userId="" providerId="" clId="Web-{000A1A1A-FD84-44CB-8381-8D9F976AA623}" dt="2026-02-08T00:52:16.199" v="0" actId="20577"/>
      <pc:docMkLst>
        <pc:docMk/>
      </pc:docMkLst>
      <pc:sldChg chg="modSp">
        <pc:chgData name="" userId="" providerId="" clId="Web-{000A1A1A-FD84-44CB-8381-8D9F976AA623}" dt="2026-02-08T00:52:16.199" v="0" actId="20577"/>
        <pc:sldMkLst>
          <pc:docMk/>
          <pc:sldMk cId="4293017478" sldId="290"/>
        </pc:sldMkLst>
        <pc:spChg chg="mod">
          <ac:chgData name="" userId="" providerId="" clId="Web-{000A1A1A-FD84-44CB-8381-8D9F976AA623}" dt="2026-02-08T00:52:16.199" v="0" actId="20577"/>
          <ac:spMkLst>
            <pc:docMk/>
            <pc:sldMk cId="4293017478" sldId="290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D4A39-FFB2-4813-856E-F15B31467BDD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F14D4-09A8-4955-8ECE-2FADABF40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16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838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727EF-4435-16CC-2B33-95A1A1F8C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4A9EC9-DAEF-B8FD-E2B7-17D9105BDD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41290C-6583-346F-D761-94F0361956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A5473-9630-8BC3-0AD5-F4DB0F66BF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590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2EFC2-C2F2-1DDF-5800-83BD688E4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907E1F-3C30-486C-D993-FBACEDDB36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8C7811-5CE3-500C-661A-18D4F9B72E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E27BBC-5303-F6C8-5015-8A20500D15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407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984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" y="1691640"/>
            <a:ext cx="11576304" cy="192938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35224" y="3666744"/>
            <a:ext cx="8942832" cy="2542032"/>
          </a:xfrm>
        </p:spPr>
        <p:txBody>
          <a:bodyPr anchor="b"/>
          <a:lstStyle>
            <a:lvl1pPr marL="0" indent="0" algn="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Rank/Grade Name</a:t>
            </a:r>
            <a:br>
              <a:rPr lang="en-US" dirty="0"/>
            </a:br>
            <a:r>
              <a:rPr lang="en-US" dirty="0"/>
              <a:t>Office Symbol</a:t>
            </a:r>
            <a:br>
              <a:rPr lang="en-US" dirty="0"/>
            </a:br>
            <a:r>
              <a:rPr lang="en-US" dirty="0"/>
              <a:t>Date of briefing</a:t>
            </a:r>
            <a:br>
              <a:rPr lang="en-US" dirty="0"/>
            </a:br>
            <a:r>
              <a:rPr lang="en-US" dirty="0"/>
              <a:t>Version #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1689" y="1307592"/>
            <a:ext cx="6908623" cy="33855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Innovate, Accelerate, Thrive – The Air Force at 75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03736" y="6510528"/>
            <a:ext cx="530352" cy="246888"/>
          </a:xfrm>
        </p:spPr>
        <p:txBody>
          <a:bodyPr tIns="0" bIns="0"/>
          <a:lstStyle/>
          <a:p>
            <a:fld id="{C1A15DF3-B9AF-4EC4-A69C-2370B628607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6304" y="1207008"/>
            <a:ext cx="1189634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6304" y="6409944"/>
            <a:ext cx="1189634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670" y="3886201"/>
            <a:ext cx="2888553" cy="218326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2960109" y="457200"/>
            <a:ext cx="6271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/>
              <a:t>Department of the Air Force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247851" y="100584"/>
            <a:ext cx="1696298" cy="338554"/>
          </a:xfrm>
          <a:prstGeom prst="rect">
            <a:avLst/>
          </a:prstGeom>
          <a:noFill/>
        </p:spPr>
        <p:txBody>
          <a:bodyPr wrap="none" lIns="91440" tIns="45720" rtlCol="0">
            <a:spAutoFit/>
          </a:bodyPr>
          <a:lstStyle/>
          <a:p>
            <a:r>
              <a:rPr lang="en-US" sz="1600" b="1" dirty="0">
                <a:solidFill>
                  <a:srgbClr val="007A33"/>
                </a:solidFill>
              </a:rPr>
              <a:t>UNCLASSIFIED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5247851" y="6510528"/>
            <a:ext cx="1696298" cy="246221"/>
          </a:xfrm>
          <a:prstGeom prst="rect">
            <a:avLst/>
          </a:prstGeom>
          <a:noFill/>
        </p:spPr>
        <p:txBody>
          <a:bodyPr wrap="none" lIns="91440" tIns="0" bIns="0" rtlCol="0">
            <a:spAutoFit/>
          </a:bodyPr>
          <a:lstStyle/>
          <a:p>
            <a:r>
              <a:rPr lang="en-US" sz="1600" b="1" dirty="0">
                <a:solidFill>
                  <a:srgbClr val="007A33"/>
                </a:solidFill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875741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Innovate, Accelerate, Thrive – The Air Force at 75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5DF3-B9AF-4EC4-A69C-2370B628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2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62488" y="1389888"/>
            <a:ext cx="914400" cy="4837176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2064" y="1389888"/>
            <a:ext cx="10204704" cy="4837176"/>
          </a:xfrm>
        </p:spPr>
        <p:txBody>
          <a:bodyPr vert="eaVert" lIns="45720" tIns="91440" rIns="45720" bIns="9144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Innovate, Accelerate, Thrive – The Air Force at 75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5DF3-B9AF-4EC4-A69C-2370B628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2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Innovate, Accelerate, Thrive – The Air Force at 75</a:t>
            </a: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0" y="6490918"/>
            <a:ext cx="815546" cy="31691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9144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i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16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064" y="1389888"/>
            <a:ext cx="11164824" cy="30723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064" y="4507992"/>
            <a:ext cx="11164824" cy="171907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Innovate, Accelerate, Thrive – The Air Force at 75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5DF3-B9AF-4EC4-A69C-2370B628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7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64" y="1389888"/>
            <a:ext cx="5559552" cy="4837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7336" y="1389888"/>
            <a:ext cx="5559552" cy="4837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Innovate, Accelerate, Thrive – The Air Force at 75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5DF3-B9AF-4EC4-A69C-2370B628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07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064" y="1389888"/>
            <a:ext cx="5559552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064" y="2212848"/>
            <a:ext cx="5559552" cy="40142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17336" y="1389888"/>
            <a:ext cx="5559552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17336" y="2212848"/>
            <a:ext cx="5559552" cy="40142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Innovate, Accelerate, Thrive – The Air Force at 75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5DF3-B9AF-4EC4-A69C-2370B62860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1974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Innovate, Accelerate, Thrive – The Air Force at 75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5DF3-B9AF-4EC4-A69C-2370B628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92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Innovate, Accelerate, Thrive – The Air Force at 75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5DF3-B9AF-4EC4-A69C-2370B628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8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064" y="1389888"/>
            <a:ext cx="4305681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4608" y="1389888"/>
            <a:ext cx="6812280" cy="48371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2064" y="2304288"/>
            <a:ext cx="4305681" cy="39227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Innovate, Accelerate, Thrive – The Air Force at 75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5DF3-B9AF-4EC4-A69C-2370B628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0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064" y="1389888"/>
            <a:ext cx="4306824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1389888"/>
            <a:ext cx="6812280" cy="48371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2064" y="2304288"/>
            <a:ext cx="4306824" cy="39227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24130" y="6510528"/>
            <a:ext cx="7016023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Innovate, Accelerate, Thrive – The Air Force at 75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5DF3-B9AF-4EC4-A69C-2370B628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24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7008" y="402336"/>
            <a:ext cx="9738360" cy="704088"/>
          </a:xfrm>
          <a:prstGeom prst="rect">
            <a:avLst/>
          </a:prstGeom>
        </p:spPr>
        <p:txBody>
          <a:bodyPr vert="horz" lIns="91440" tIns="0" rIns="9144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064" y="1389888"/>
            <a:ext cx="11164824" cy="4837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03736" y="6510528"/>
            <a:ext cx="530352" cy="246221"/>
          </a:xfrm>
          <a:prstGeom prst="rect">
            <a:avLst/>
          </a:prstGeom>
        </p:spPr>
        <p:txBody>
          <a:bodyPr vert="horz" wrap="none" lIns="91440" tIns="0" rIns="91440" bIns="0" rtlCol="0" anchor="ctr">
            <a:normAutofit/>
          </a:bodyPr>
          <a:lstStyle>
            <a:lvl1pPr algn="r">
              <a:defRPr sz="1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15DF3-B9AF-4EC4-A69C-2370B628607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" y="45720"/>
            <a:ext cx="1115568" cy="11155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46304" y="1207008"/>
            <a:ext cx="1189634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46304" y="6409944"/>
            <a:ext cx="1189634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Logo, company name&#10;&#10;AI-generated content may be incorrect.">
            <a:extLst>
              <a:ext uri="{FF2B5EF4-FFF2-40B4-BE49-F238E27FC236}">
                <a16:creationId xmlns:a16="http://schemas.microsoft.com/office/drawing/2014/main" id="{81E3DC56-5123-B257-5787-4A9A637F947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984992" y="210770"/>
            <a:ext cx="1057656" cy="95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1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Symbol" panose="05050102010706020507" pitchFamily="18" charset="2"/>
        <a:buChar char="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Symbol" panose="05050102010706020507" pitchFamily="18" charset="2"/>
        <a:buChar char="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Symbol" panose="05050102010706020507" pitchFamily="18" charset="2"/>
        <a:buChar char="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Symbol" panose="05050102010706020507" pitchFamily="18" charset="2"/>
        <a:buChar char="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Symbol" panose="05050102010706020507" pitchFamily="18" charset="2"/>
        <a:buChar char="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Symbol" panose="05050102010706020507" pitchFamily="18" charset="2"/>
        <a:buChar char="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Symbol" panose="05050102010706020507" pitchFamily="18" charset="2"/>
        <a:buChar char="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Symbol" panose="05050102010706020507" pitchFamily="18" charset="2"/>
        <a:buChar char="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Symbol" panose="05050102010706020507" pitchFamily="18" charset="2"/>
        <a:buChar char="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267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34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0" name="Title 2"/>
          <p:cNvSpPr txBox="1">
            <a:spLocks/>
          </p:cNvSpPr>
          <p:nvPr/>
        </p:nvSpPr>
        <p:spPr bwMode="auto">
          <a:xfrm>
            <a:off x="5334000" y="1846219"/>
            <a:ext cx="5402211" cy="3229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sz="6600" kern="0" dirty="0">
                <a:latin typeface="Times New Roman"/>
                <a:cs typeface="Times New Roman"/>
              </a:rPr>
              <a:t>DAF CGOC </a:t>
            </a:r>
            <a:endParaRPr lang="en-US" kern="0" dirty="0">
              <a:latin typeface="Times New Roman" pitchFamily="18" charset="0"/>
              <a:cs typeface="Times New Roman"/>
            </a:endParaRPr>
          </a:p>
          <a:p>
            <a:r>
              <a:rPr lang="en-US" sz="4400" kern="0" dirty="0">
                <a:latin typeface="Times New Roman"/>
                <a:cs typeface="Times New Roman"/>
              </a:rPr>
              <a:t>Title </a:t>
            </a:r>
            <a:endParaRPr lang="en-US" kern="0" dirty="0">
              <a:latin typeface="Times New Roman"/>
              <a:cs typeface="Times New Roman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5" y="6468533"/>
            <a:ext cx="3905795" cy="287867"/>
          </a:xfrm>
          <a:prstGeom prst="rect">
            <a:avLst/>
          </a:prstGeom>
        </p:spPr>
      </p:pic>
      <p:pic>
        <p:nvPicPr>
          <p:cNvPr id="4" name="Picture 3" descr="Logo, company name&#10;&#10;AI-generated content may be incorrect.">
            <a:extLst>
              <a:ext uri="{FF2B5EF4-FFF2-40B4-BE49-F238E27FC236}">
                <a16:creationId xmlns:a16="http://schemas.microsoft.com/office/drawing/2014/main" id="{E258B46C-5C65-D6B6-9C27-155C792BEB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79" y="1917639"/>
            <a:ext cx="4178615" cy="315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017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E8408-A987-0A0F-A0D5-83819D6C5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>
            <a:extLst>
              <a:ext uri="{FF2B5EF4-FFF2-40B4-BE49-F238E27FC236}">
                <a16:creationId xmlns:a16="http://schemas.microsoft.com/office/drawing/2014/main" id="{4E6C59F4-7B51-32E6-4516-2F3FEC0D0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1A8E216-CA06-EB25-53B8-4382A0428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AA8F9E3-6B13-00BC-D746-2188C55D5327}"/>
              </a:ext>
            </a:extLst>
          </p:cNvPr>
          <p:cNvSpPr txBox="1">
            <a:spLocks/>
          </p:cNvSpPr>
          <p:nvPr/>
        </p:nvSpPr>
        <p:spPr>
          <a:xfrm>
            <a:off x="1847850" y="346869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kern="0" dirty="0"/>
              <a:t>Overview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7F5EC19-567A-1727-E4C8-7B30C5E58CB2}"/>
              </a:ext>
            </a:extLst>
          </p:cNvPr>
          <p:cNvSpPr txBox="1">
            <a:spLocks/>
          </p:cNvSpPr>
          <p:nvPr/>
        </p:nvSpPr>
        <p:spPr>
          <a:xfrm>
            <a:off x="419100" y="1447006"/>
            <a:ext cx="7696200" cy="462994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i="0" kern="0" dirty="0"/>
              <a:t>X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i="0" kern="0" dirty="0"/>
              <a:t>X</a:t>
            </a:r>
            <a:endParaRPr lang="en-US" sz="3200" i="0" kern="0">
              <a:cs typeface="Arial"/>
            </a:endParaRPr>
          </a:p>
          <a:p>
            <a:pPr marL="1028700" lvl="1" indent="-571500" algn="l">
              <a:buFont typeface="Wingdings" panose="05000000000000000000" pitchFamily="2" charset="2"/>
              <a:buChar char="q"/>
            </a:pPr>
            <a:r>
              <a:rPr lang="en-US" sz="2800" i="0" kern="0" dirty="0">
                <a:latin typeface="Arial"/>
                <a:cs typeface="Arial"/>
              </a:rPr>
              <a:t>X</a:t>
            </a:r>
            <a:endParaRPr lang="en-US" sz="2800" i="0" kern="0" dirty="0">
              <a:cs typeface="Arial"/>
            </a:endParaRPr>
          </a:p>
          <a:p>
            <a:pPr marL="1028700" lvl="1" indent="-571500" algn="l">
              <a:buFont typeface="Wingdings" panose="05000000000000000000" pitchFamily="2" charset="2"/>
              <a:buChar char="q"/>
            </a:pPr>
            <a:endParaRPr lang="en-US" sz="2800" i="0" kern="0" dirty="0">
              <a:cs typeface="Arial"/>
            </a:endParaRPr>
          </a:p>
          <a:p>
            <a:pPr lvl="1" algn="l"/>
            <a:endParaRPr lang="en-US" sz="2800" i="0" kern="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A80B17-C363-EA2B-66DF-D56C4B4B48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5" y="6468533"/>
            <a:ext cx="3905795" cy="287867"/>
          </a:xfrm>
          <a:prstGeom prst="rect">
            <a:avLst/>
          </a:prstGeom>
        </p:spPr>
      </p:pic>
      <p:pic>
        <p:nvPicPr>
          <p:cNvPr id="3" name="Picture 2" descr="Logo, company name&#10;&#10;AI-generated content may be incorrect.">
            <a:extLst>
              <a:ext uri="{FF2B5EF4-FFF2-40B4-BE49-F238E27FC236}">
                <a16:creationId xmlns:a16="http://schemas.microsoft.com/office/drawing/2014/main" id="{904CCB89-6BC0-490E-31D5-25DEAE13C0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285" y="2861775"/>
            <a:ext cx="4178615" cy="315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0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DD4D6-9D40-CE8D-C7E7-77387ED4A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>
            <a:extLst>
              <a:ext uri="{FF2B5EF4-FFF2-40B4-BE49-F238E27FC236}">
                <a16:creationId xmlns:a16="http://schemas.microsoft.com/office/drawing/2014/main" id="{01553C7A-052D-0890-D986-113568F29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1C67959-DF47-A1C9-F328-0853CEA34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960D1F1-15ED-1584-3E8D-61791AB667EE}"/>
              </a:ext>
            </a:extLst>
          </p:cNvPr>
          <p:cNvSpPr txBox="1">
            <a:spLocks/>
          </p:cNvSpPr>
          <p:nvPr/>
        </p:nvSpPr>
        <p:spPr>
          <a:xfrm>
            <a:off x="1275421" y="376605"/>
            <a:ext cx="9925050" cy="11430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kern="0" dirty="0"/>
              <a:t>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35430ED-B0C1-BF7E-AABC-FA9EFFF3515B}"/>
              </a:ext>
            </a:extLst>
          </p:cNvPr>
          <p:cNvSpPr txBox="1">
            <a:spLocks/>
          </p:cNvSpPr>
          <p:nvPr/>
        </p:nvSpPr>
        <p:spPr>
          <a:xfrm>
            <a:off x="194217" y="2052890"/>
            <a:ext cx="7082883" cy="402406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400" i="0" kern="0" dirty="0">
                <a:solidFill>
                  <a:schemeClr val="tx1"/>
                </a:solidFill>
              </a:rPr>
              <a:t>X</a:t>
            </a:r>
            <a:endParaRPr lang="en-US" dirty="0"/>
          </a:p>
          <a:p>
            <a:pPr lvl="1" algn="l"/>
            <a:endParaRPr lang="en-US" sz="2800" i="0" kern="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55189B-FAF4-8B61-4E98-007DC28211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5" y="6468533"/>
            <a:ext cx="3905795" cy="28786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91A5ADF-23A4-B014-A293-856E70CA81F4}"/>
              </a:ext>
            </a:extLst>
          </p:cNvPr>
          <p:cNvSpPr txBox="1">
            <a:spLocks/>
          </p:cNvSpPr>
          <p:nvPr/>
        </p:nvSpPr>
        <p:spPr>
          <a:xfrm>
            <a:off x="1275421" y="1327650"/>
            <a:ext cx="10075127" cy="577193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lIns="91440" tIns="45720" rIns="91440" bIns="45720" anchor="t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pPr lvl="1" algn="l"/>
            <a:r>
              <a:rPr lang="en-US" sz="2800" i="0" kern="0" dirty="0">
                <a:latin typeface="Arial"/>
                <a:cs typeface="Arial"/>
              </a:rPr>
              <a:t>Highlighted Point</a:t>
            </a:r>
            <a:endParaRPr lang="en-US" sz="2800" i="0" kern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0613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POAM Format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6817" y="6510527"/>
            <a:ext cx="11844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CAO: 6</a:t>
            </a: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July </a:t>
            </a:r>
            <a:r>
              <a:rPr lang="en-US" sz="10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2252" y="1291993"/>
            <a:ext cx="12102814" cy="5017368"/>
            <a:chOff x="-72416" y="1217628"/>
            <a:chExt cx="9664044" cy="4929880"/>
          </a:xfrm>
        </p:grpSpPr>
        <p:cxnSp>
          <p:nvCxnSpPr>
            <p:cNvPr id="7" name="Straight Arrow Connector 6"/>
            <p:cNvCxnSpPr/>
            <p:nvPr/>
          </p:nvCxnSpPr>
          <p:spPr bwMode="auto">
            <a:xfrm flipV="1">
              <a:off x="155758" y="1378745"/>
              <a:ext cx="6798469" cy="4641057"/>
            </a:xfrm>
            <a:prstGeom prst="straightConnector1">
              <a:avLst/>
            </a:prstGeom>
            <a:ln w="28575">
              <a:headEnd type="none" w="med" len="med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5-Point Star 7"/>
            <p:cNvSpPr/>
            <p:nvPr/>
          </p:nvSpPr>
          <p:spPr bwMode="auto">
            <a:xfrm>
              <a:off x="6826708" y="1217628"/>
              <a:ext cx="255301" cy="251026"/>
            </a:xfrm>
            <a:prstGeom prst="star5">
              <a:avLst/>
            </a:prstGeom>
            <a:solidFill>
              <a:srgbClr val="FFC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-72416" y="1254750"/>
              <a:ext cx="5975167" cy="278973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b="1" u="sng" dirty="0">
                  <a:latin typeface="Arial"/>
                  <a:cs typeface="Arial"/>
                </a:rPr>
                <a:t>Goal</a:t>
              </a:r>
              <a:r>
                <a:rPr lang="en-US" sz="1050" b="1" dirty="0">
                  <a:latin typeface="Arial"/>
                  <a:cs typeface="Arial"/>
                </a:rPr>
                <a:t>: </a:t>
              </a:r>
              <a:r>
                <a:rPr lang="en-US" sz="1050" dirty="0">
                  <a:latin typeface="Arial"/>
                  <a:cs typeface="Arial"/>
                </a:rPr>
                <a:t>Establish recurring three-day professional development course for first term company grade officers.</a:t>
              </a: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prstClr val="black"/>
                  </a:solidFill>
                  <a:latin typeface="Arial"/>
                  <a:cs typeface="Arial"/>
                </a:rPr>
                <a:t>Professional development</a:t>
              </a: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prstClr val="black"/>
                  </a:solidFill>
                  <a:latin typeface="Arial"/>
                  <a:cs typeface="Arial"/>
                </a:rPr>
                <a:t>Networking </a:t>
              </a: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prstClr val="black"/>
                  </a:solidFill>
                  <a:latin typeface="Arial"/>
                  <a:cs typeface="Arial"/>
                </a:rPr>
                <a:t>Confident new officers</a:t>
              </a: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prstClr val="black"/>
                  </a:solidFill>
                  <a:latin typeface="Arial"/>
                  <a:cs typeface="Arial"/>
                </a:rPr>
                <a:t>“Tools for the toolbox” </a:t>
              </a:r>
              <a:endParaRPr lang="en-US" sz="1050" b="1" u="sng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b="1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Current Status</a:t>
              </a:r>
              <a:r>
                <a:rPr lang="en-US" sz="105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171450" indent="-171450" defTabSz="457200"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/>
                  <a:cs typeface="Arial"/>
                </a:rPr>
                <a:t>Hotwash/feedback review</a:t>
              </a:r>
            </a:p>
            <a:p>
              <a:pPr marL="171450" indent="-171450" defTabSz="457200"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/>
                  <a:cs typeface="Arial"/>
                </a:rPr>
                <a:t>Preparing for future sessions on a biannual basis</a:t>
              </a:r>
            </a:p>
            <a:p>
              <a:pPr marL="171450" indent="-171450" defTabSz="457200"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/>
                  <a:cs typeface="Arial"/>
                </a:rPr>
                <a:t>Working on registration on Wing In-processing checklist </a:t>
              </a:r>
            </a:p>
            <a:p>
              <a:pPr marL="171450" indent="-171450" defTabSz="457200">
                <a:buFont typeface="Arial" panose="020B0604020202020204" pitchFamily="34" charset="0"/>
                <a:buChar char="•"/>
                <a:defRPr/>
              </a:pPr>
              <a:endParaRPr lang="en-US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b="1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Potential Issues</a:t>
              </a:r>
              <a:r>
                <a:rPr lang="en-US" sz="105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Class size: commanders (specifically operators) sending their people </a:t>
              </a: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Continuity of facilitating course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b="1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Required Assistance/Resources:</a:t>
              </a: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sz="1050" dirty="0">
                  <a:solidFill>
                    <a:prstClr val="black"/>
                  </a:solidFill>
                  <a:latin typeface="Arial"/>
                  <a:cs typeface="Arial"/>
                </a:rPr>
                <a:t>Commanders’ endorsement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76742" y="1256323"/>
              <a:ext cx="2614886" cy="241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b="1" dirty="0">
                  <a:solidFill>
                    <a:prstClr val="black"/>
                  </a:solidFill>
                  <a:latin typeface="Arial" pitchFamily="34" charset="0"/>
                </a:rPr>
                <a:t>~ 2023: </a:t>
              </a:r>
              <a:r>
                <a:rPr lang="en-US" sz="1000" dirty="0">
                  <a:solidFill>
                    <a:prstClr val="black"/>
                  </a:solidFill>
                  <a:latin typeface="Arial" pitchFamily="34" charset="0"/>
                </a:rPr>
                <a:t>FTOC </a:t>
              </a:r>
              <a:r>
                <a:rPr lang="en-US" sz="1000" b="1" u="sng" dirty="0">
                  <a:solidFill>
                    <a:prstClr val="black"/>
                  </a:solidFill>
                  <a:latin typeface="Arial" pitchFamily="34" charset="0"/>
                </a:rPr>
                <a:t>recurring</a:t>
              </a:r>
              <a:r>
                <a:rPr lang="en-US" sz="1000" dirty="0">
                  <a:solidFill>
                    <a:prstClr val="black"/>
                  </a:solidFill>
                  <a:latin typeface="Arial" pitchFamily="34" charset="0"/>
                </a:rPr>
                <a:t> biannual or quarterly classes</a:t>
              </a:r>
              <a:endParaRPr lang="en-US" sz="1000" dirty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9722" y="5608792"/>
              <a:ext cx="541023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22 Feb 22: </a:t>
              </a:r>
              <a:r>
                <a:rPr lang="en-US" sz="1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FTOC Working Group final selection (4 member team) 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26087" y="5874589"/>
              <a:ext cx="5410239" cy="24622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Arial"/>
                  <a:cs typeface="Arial"/>
                </a:rPr>
                <a:t>Sep 25: </a:t>
              </a:r>
              <a:r>
                <a:rPr lang="en-US" sz="1000" dirty="0">
                  <a:solidFill>
                    <a:srgbClr val="000000"/>
                  </a:solidFill>
                  <a:latin typeface="Arial"/>
                  <a:cs typeface="Arial"/>
                </a:rPr>
                <a:t>Initial Curriculum/Goals discussion with CAA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383202" y="5092098"/>
              <a:ext cx="3547867" cy="246221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latin typeface="Arial"/>
                  <a:cs typeface="Arial"/>
                </a:rPr>
                <a:t>17 Mar 22: </a:t>
              </a:r>
              <a:r>
                <a:rPr lang="en-US" sz="1000" dirty="0">
                  <a:latin typeface="Arial"/>
                  <a:cs typeface="Arial"/>
                </a:rPr>
                <a:t>Finalize curriculum  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214224" y="3185298"/>
              <a:ext cx="3057744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solidFill>
                    <a:prstClr val="black"/>
                  </a:solidFill>
                  <a:latin typeface="Arial"/>
                  <a:cs typeface="Arial"/>
                </a:rPr>
                <a:t>17 May 22: </a:t>
              </a:r>
              <a:r>
                <a:rPr lang="en-US" sz="1000" dirty="0">
                  <a:solidFill>
                    <a:prstClr val="black"/>
                  </a:solidFill>
                  <a:latin typeface="Arial"/>
                  <a:cs typeface="Arial"/>
                </a:rPr>
                <a:t>DCAB/DCAT Brief (Force Development Flight Chief) </a:t>
              </a:r>
              <a:endParaRPr lang="en-US" sz="1000" b="1" dirty="0">
                <a:solidFill>
                  <a:prstClr val="black"/>
                </a:solidFill>
                <a:latin typeface="Arial"/>
                <a:cs typeface="Arial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795946" y="4824133"/>
              <a:ext cx="4405006" cy="24622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Arial"/>
                  <a:cs typeface="Arial"/>
                </a:rPr>
                <a:t>24 Mar 22: </a:t>
              </a:r>
              <a:r>
                <a:rPr lang="en-US" sz="1000" dirty="0">
                  <a:solidFill>
                    <a:srgbClr val="000000"/>
                  </a:solidFill>
                  <a:latin typeface="Arial"/>
                  <a:cs typeface="Arial"/>
                </a:rPr>
                <a:t>Book venue/begin soliciting instructors </a:t>
              </a:r>
              <a:endPara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65158" y="4509008"/>
              <a:ext cx="5377238" cy="24622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Arial"/>
                  <a:cs typeface="Arial"/>
                </a:rPr>
                <a:t>7 Apr 22: </a:t>
              </a:r>
              <a:r>
                <a:rPr lang="en-US" sz="1000" dirty="0">
                  <a:solidFill>
                    <a:srgbClr val="000000"/>
                  </a:solidFill>
                  <a:latin typeface="Arial"/>
                  <a:cs typeface="Arial"/>
                </a:rPr>
                <a:t>Matching primary/alternate instructors to courses </a:t>
              </a:r>
              <a:endPara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81"/>
            <p:cNvSpPr txBox="1"/>
            <p:nvPr/>
          </p:nvSpPr>
          <p:spPr>
            <a:xfrm>
              <a:off x="2694577" y="4230622"/>
              <a:ext cx="398203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 Apr 22: </a:t>
              </a:r>
              <a:r>
                <a:rPr lang="en-US" sz="1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Student handbook discussion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43466" y="5340050"/>
              <a:ext cx="2631918" cy="2419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10 Mar 22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:  Venue/course dates/curriculum discussion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50487" y="2769058"/>
              <a:ext cx="2108401" cy="2419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25 May 22: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MXG/CC &amp; OG/CC Buy in Brief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754546" y="2166235"/>
              <a:ext cx="2740717" cy="2419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2 Jun 22: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Student handbook/ curriculum material review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66097" y="4641665"/>
              <a:ext cx="1816765" cy="1505843"/>
            </a:xfrm>
            <a:prstGeom prst="rect">
              <a:avLst/>
            </a:prstGeom>
          </p:spPr>
        </p:pic>
        <p:sp>
          <p:nvSpPr>
            <p:cNvPr id="25" name="Isosceles Triangle 24"/>
            <p:cNvSpPr/>
            <p:nvPr/>
          </p:nvSpPr>
          <p:spPr bwMode="auto">
            <a:xfrm>
              <a:off x="5593215" y="2159497"/>
              <a:ext cx="168091" cy="154469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6" name="Isosceles Triangle 25"/>
            <p:cNvSpPr/>
            <p:nvPr/>
          </p:nvSpPr>
          <p:spPr bwMode="auto">
            <a:xfrm>
              <a:off x="4391333" y="2971572"/>
              <a:ext cx="168091" cy="154469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7" name="Isosceles Triangle 26"/>
            <p:cNvSpPr/>
            <p:nvPr/>
          </p:nvSpPr>
          <p:spPr bwMode="auto">
            <a:xfrm>
              <a:off x="4079938" y="3187000"/>
              <a:ext cx="168091" cy="154469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8" name="Isosceles Triangle 27"/>
            <p:cNvSpPr/>
            <p:nvPr/>
          </p:nvSpPr>
          <p:spPr bwMode="auto">
            <a:xfrm>
              <a:off x="6183247" y="1748927"/>
              <a:ext cx="168091" cy="154469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9" name="Isosceles Triangle 28"/>
            <p:cNvSpPr/>
            <p:nvPr/>
          </p:nvSpPr>
          <p:spPr bwMode="auto">
            <a:xfrm>
              <a:off x="511801" y="5609895"/>
              <a:ext cx="168091" cy="154469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0" name="Isosceles Triangle 29"/>
            <p:cNvSpPr/>
            <p:nvPr/>
          </p:nvSpPr>
          <p:spPr bwMode="auto">
            <a:xfrm>
              <a:off x="71712" y="5894840"/>
              <a:ext cx="168091" cy="154469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29743" y="1765066"/>
              <a:ext cx="3166954" cy="2419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16 Jun 22: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 Student welcome email; run through of course at venue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435169" y="3720492"/>
              <a:ext cx="5656551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solidFill>
                    <a:prstClr val="black"/>
                  </a:solidFill>
                  <a:latin typeface="Arial"/>
                  <a:cs typeface="Arial"/>
                </a:rPr>
                <a:t>4 May 22: </a:t>
              </a:r>
              <a:r>
                <a:rPr lang="en-US" sz="1000" dirty="0">
                  <a:solidFill>
                    <a:prstClr val="black"/>
                  </a:solidFill>
                  <a:latin typeface="Arial"/>
                  <a:cs typeface="Arial"/>
                </a:rPr>
                <a:t>MSG/CC Buy in Brief </a:t>
              </a:r>
              <a:endParaRPr lang="en-US" sz="1000" b="1" dirty="0">
                <a:solidFill>
                  <a:prstClr val="black"/>
                </a:solidFill>
                <a:latin typeface="Arial"/>
                <a:cs typeface="Arial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833451" y="3463940"/>
              <a:ext cx="4811201" cy="2419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solidFill>
                    <a:prstClr val="black"/>
                  </a:solidFill>
                  <a:latin typeface="Arial"/>
                  <a:cs typeface="Arial"/>
                </a:rPr>
                <a:t>12 May 22: </a:t>
              </a:r>
              <a:r>
                <a:rPr lang="en-US" sz="1000" dirty="0">
                  <a:solidFill>
                    <a:prstClr val="black"/>
                  </a:solidFill>
                  <a:latin typeface="Arial"/>
                  <a:cs typeface="Arial"/>
                </a:rPr>
                <a:t>Reservation email to Wing UPCs/First Sergeants; FTOC led session-Key AFIs regulations   </a:t>
              </a:r>
              <a:endParaRPr lang="en-US" sz="1000" b="1" dirty="0">
                <a:solidFill>
                  <a:prstClr val="black"/>
                </a:solidFill>
                <a:latin typeface="Arial"/>
                <a:cs typeface="Arial"/>
              </a:endParaRPr>
            </a:p>
          </p:txBody>
        </p:sp>
        <p:sp>
          <p:nvSpPr>
            <p:cNvPr id="40" name="Isosceles Triangle 39"/>
            <p:cNvSpPr/>
            <p:nvPr/>
          </p:nvSpPr>
          <p:spPr bwMode="auto">
            <a:xfrm>
              <a:off x="3699656" y="3451649"/>
              <a:ext cx="168091" cy="154469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091917" y="2603039"/>
              <a:ext cx="4187737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457200">
                <a:defRPr/>
              </a:pPr>
              <a:r>
                <a:rPr lang="en-US" sz="1000" b="1" dirty="0">
                  <a:solidFill>
                    <a:prstClr val="black"/>
                  </a:solidFill>
                  <a:latin typeface="Arial"/>
                  <a:cs typeface="Arial"/>
                </a:rPr>
                <a:t>26 May 22: </a:t>
              </a:r>
              <a:r>
                <a:rPr lang="en-US" sz="1000" dirty="0">
                  <a:solidFill>
                    <a:prstClr val="black"/>
                  </a:solidFill>
                  <a:latin typeface="Arial"/>
                  <a:cs typeface="Arial"/>
                </a:rPr>
                <a:t>Student handbook draft review</a:t>
              </a:r>
            </a:p>
          </p:txBody>
        </p:sp>
        <p:sp>
          <p:nvSpPr>
            <p:cNvPr id="42" name="Isosceles Triangle 41"/>
            <p:cNvSpPr/>
            <p:nvPr/>
          </p:nvSpPr>
          <p:spPr bwMode="auto">
            <a:xfrm>
              <a:off x="4955908" y="2590510"/>
              <a:ext cx="168091" cy="154469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  <p:sp>
        <p:nvSpPr>
          <p:cNvPr id="46" name="Isosceles Triangle 45"/>
          <p:cNvSpPr/>
          <p:nvPr/>
        </p:nvSpPr>
        <p:spPr bwMode="auto">
          <a:xfrm>
            <a:off x="1317610" y="5474817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8" name="TextBox 81"/>
          <p:cNvSpPr txBox="1"/>
          <p:nvPr/>
        </p:nvSpPr>
        <p:spPr>
          <a:xfrm>
            <a:off x="3951603" y="4122502"/>
            <a:ext cx="4986922" cy="250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Apr 22: 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MDG/CC Buy in Brief </a:t>
            </a:r>
          </a:p>
        </p:txBody>
      </p:sp>
      <p:sp>
        <p:nvSpPr>
          <p:cNvPr id="49" name="Isosceles Triangle 48"/>
          <p:cNvSpPr/>
          <p:nvPr/>
        </p:nvSpPr>
        <p:spPr bwMode="auto">
          <a:xfrm>
            <a:off x="1748244" y="5247835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0" name="Isosceles Triangle 49"/>
          <p:cNvSpPr/>
          <p:nvPr/>
        </p:nvSpPr>
        <p:spPr bwMode="auto">
          <a:xfrm>
            <a:off x="2239745" y="4967341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" name="Isosceles Triangle 50"/>
          <p:cNvSpPr/>
          <p:nvPr/>
        </p:nvSpPr>
        <p:spPr bwMode="auto">
          <a:xfrm>
            <a:off x="2823083" y="4647777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2" name="Isosceles Triangle 51"/>
          <p:cNvSpPr/>
          <p:nvPr/>
        </p:nvSpPr>
        <p:spPr bwMode="auto">
          <a:xfrm>
            <a:off x="3356051" y="4358374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" name="Isosceles Triangle 52"/>
          <p:cNvSpPr/>
          <p:nvPr/>
        </p:nvSpPr>
        <p:spPr bwMode="auto">
          <a:xfrm>
            <a:off x="3780867" y="4120940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4" name="Isosceles Triangle 53"/>
          <p:cNvSpPr/>
          <p:nvPr/>
        </p:nvSpPr>
        <p:spPr bwMode="auto">
          <a:xfrm>
            <a:off x="4290377" y="3840709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813692" y="3083103"/>
            <a:ext cx="553163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US" sz="1000" b="1" dirty="0">
                <a:solidFill>
                  <a:prstClr val="black"/>
                </a:solidFill>
                <a:latin typeface="Arial"/>
                <a:cs typeface="Arial"/>
              </a:rPr>
              <a:t>19 May 22: </a:t>
            </a:r>
            <a:r>
              <a:rPr lang="en-US" sz="1000" dirty="0">
                <a:solidFill>
                  <a:prstClr val="black"/>
                </a:solidFill>
                <a:latin typeface="Arial"/>
                <a:cs typeface="Arial"/>
              </a:rPr>
              <a:t>Course surveys; FTOC led sessions Force support/ Officer Pyramid/ Team Dyess </a:t>
            </a:r>
            <a:endParaRPr lang="en-US" sz="10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6" name="Isosceles Triangle 55"/>
          <p:cNvSpPr/>
          <p:nvPr/>
        </p:nvSpPr>
        <p:spPr bwMode="auto">
          <a:xfrm>
            <a:off x="6068747" y="2856862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7" name="Isosceles Triangle 56"/>
          <p:cNvSpPr/>
          <p:nvPr/>
        </p:nvSpPr>
        <p:spPr bwMode="auto">
          <a:xfrm>
            <a:off x="6786633" y="2470710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959231" y="2469255"/>
            <a:ext cx="40062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31 May 22: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Reservation of Officers closeout; instructor material due</a:t>
            </a:r>
          </a:p>
        </p:txBody>
      </p:sp>
      <p:sp>
        <p:nvSpPr>
          <p:cNvPr id="59" name="Isosceles Triangle 58"/>
          <p:cNvSpPr/>
          <p:nvPr/>
        </p:nvSpPr>
        <p:spPr bwMode="auto">
          <a:xfrm>
            <a:off x="7534024" y="2044391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708923" y="2046030"/>
            <a:ext cx="35862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9 Jun 22: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Student handbook final review/ instructor check-in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377571" y="1669531"/>
            <a:ext cx="20794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27-29 Jun 22: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FTOC Pilot course</a:t>
            </a:r>
          </a:p>
        </p:txBody>
      </p:sp>
      <p:sp>
        <p:nvSpPr>
          <p:cNvPr id="62" name="Isosceles Triangle 61"/>
          <p:cNvSpPr/>
          <p:nvPr/>
        </p:nvSpPr>
        <p:spPr bwMode="auto">
          <a:xfrm>
            <a:off x="8202902" y="1671855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3" name="Isosceles Triangle 62"/>
          <p:cNvSpPr/>
          <p:nvPr/>
        </p:nvSpPr>
        <p:spPr bwMode="auto">
          <a:xfrm>
            <a:off x="8482307" y="1510984"/>
            <a:ext cx="210510" cy="157210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671308" y="1525352"/>
            <a:ext cx="2643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6 Jul 22: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Course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hotwash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/feedback review</a:t>
            </a:r>
          </a:p>
        </p:txBody>
      </p:sp>
    </p:spTree>
    <p:extLst>
      <p:ext uri="{BB962C8B-B14F-4D97-AF65-F5344CB8AC3E}">
        <p14:creationId xmlns:p14="http://schemas.microsoft.com/office/powerpoint/2010/main" val="478075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267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34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847850" y="346869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kern="0" dirty="0"/>
              <a:t>Closing Thoughts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231904" y="2621756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sz="4400" i="0" kern="0" dirty="0"/>
              <a:t>Questions?</a:t>
            </a:r>
          </a:p>
          <a:p>
            <a:endParaRPr lang="en-US" sz="2800" i="0" kern="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5" y="6468533"/>
            <a:ext cx="3905795" cy="28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0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75 Anniversary">
      <a:dk1>
        <a:sysClr val="windowText" lastClr="000000"/>
      </a:dk1>
      <a:lt1>
        <a:sysClr val="window" lastClr="FFFFFF"/>
      </a:lt1>
      <a:dk2>
        <a:srgbClr val="2E4986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G Slide Deck Template 17 Mar 22" id="{54E7288C-06B0-43B7-BD35-FE4EDDCE0991}" vid="{FDA1BECA-38FB-4BEC-BA26-AD6787E3507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9abca8-d63b-4d8c-8e48-25f02496f0d5" xsi:nil="true"/>
    <lcf76f155ced4ddcb4097134ff3c332f xmlns="57499f65-444a-49db-a061-b82af0f53cf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FC3E8AEAB59F45A2E4EB7C544589C3" ma:contentTypeVersion="13" ma:contentTypeDescription="Create a new document." ma:contentTypeScope="" ma:versionID="9d309cda28567cd5b974daf51653e7b0">
  <xsd:schema xmlns:xsd="http://www.w3.org/2001/XMLSchema" xmlns:xs="http://www.w3.org/2001/XMLSchema" xmlns:p="http://schemas.microsoft.com/office/2006/metadata/properties" xmlns:ns2="57499f65-444a-49db-a061-b82af0f53cf2" xmlns:ns3="ff9abca8-d63b-4d8c-8e48-25f02496f0d5" targetNamespace="http://schemas.microsoft.com/office/2006/metadata/properties" ma:root="true" ma:fieldsID="a585d0d6594ea024cefb02d97118b335" ns2:_="" ns3:_="">
    <xsd:import namespace="57499f65-444a-49db-a061-b82af0f53cf2"/>
    <xsd:import namespace="ff9abca8-d63b-4d8c-8e48-25f02496f0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99f65-444a-49db-a061-b82af0f53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9abca8-d63b-4d8c-8e48-25f02496f0d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c633d65-aa75-409c-a4af-1412883c9620}" ma:internalName="TaxCatchAll" ma:showField="CatchAllData" ma:web="ff9abca8-d63b-4d8c-8e48-25f02496f0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B77137-C14E-485B-8342-6CC7F9345413}">
  <ds:schemaRefs>
    <ds:schemaRef ds:uri="57499f65-444a-49db-a061-b82af0f53cf2"/>
    <ds:schemaRef ds:uri="http://purl.org/dc/elements/1.1/"/>
    <ds:schemaRef ds:uri="http://schemas.microsoft.com/office/2006/documentManagement/types"/>
    <ds:schemaRef ds:uri="ff9abca8-d63b-4d8c-8e48-25f02496f0d5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4DA8472-01FA-4B6E-859E-076C680EC5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499f65-444a-49db-a061-b82af0f53cf2"/>
    <ds:schemaRef ds:uri="ff9abca8-d63b-4d8c-8e48-25f02496f0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8C47FD-E04D-4B2E-ABE9-80BC6C3D17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CONS Initiatives POAMs</Template>
  <TotalTime>400</TotalTime>
  <Words>334</Words>
  <Application>Microsoft Office PowerPoint</Application>
  <PresentationFormat>Widescreen</PresentationFormat>
  <Paragraphs>55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POAM Format</vt:lpstr>
      <vt:lpstr>PowerPoint Presentation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7th Contracting Squadron</dc:title>
  <dc:creator>JOHNDROW, BRIANNA R 2d Lt USAF AFGSC 7 CONS/PKC</dc:creator>
  <cp:lastModifiedBy>JOHNDROW, BRIANNA R Capt USAF AFMC AFLCMC/HNJ</cp:lastModifiedBy>
  <cp:revision>46</cp:revision>
  <dcterms:created xsi:type="dcterms:W3CDTF">2022-05-04T23:51:40Z</dcterms:created>
  <dcterms:modified xsi:type="dcterms:W3CDTF">2026-02-18T00:54:02Z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0x0101000EFC3E8AEAB59F45A2E4EB7C544589C3</vt:lpwstr>
  </property>
  <property fmtid="{D5CDD505-2E9C-101B-9397-08002B2CF9AE}" pid="3" name="MediaServiceImageTags">
    <vt:lpwstr/>
  </property>
</Properties>
</file>